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3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384F41F9-1365-4DBF-A2F3-F808277F15EE}"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792D55-82BD-48A7-8B0D-FE7AF804FB3B}" type="slidenum">
              <a:rPr lang="ar-IQ" smtClean="0"/>
              <a:t>‹#›</a:t>
            </a:fld>
            <a:endParaRPr lang="ar-IQ"/>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84F41F9-1365-4DBF-A2F3-F808277F15EE}"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792D55-82BD-48A7-8B0D-FE7AF804FB3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84F41F9-1365-4DBF-A2F3-F808277F15EE}"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792D55-82BD-48A7-8B0D-FE7AF804FB3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84F41F9-1365-4DBF-A2F3-F808277F15EE}"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792D55-82BD-48A7-8B0D-FE7AF804FB3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84F41F9-1365-4DBF-A2F3-F808277F15EE}"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792D55-82BD-48A7-8B0D-FE7AF804FB3B}" type="slidenum">
              <a:rPr lang="ar-IQ" smtClean="0"/>
              <a:t>‹#›</a:t>
            </a:fld>
            <a:endParaRPr lang="ar-IQ"/>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84F41F9-1365-4DBF-A2F3-F808277F15EE}"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8792D55-82BD-48A7-8B0D-FE7AF804FB3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84F41F9-1365-4DBF-A2F3-F808277F15EE}" type="datetimeFigureOut">
              <a:rPr lang="ar-IQ" smtClean="0"/>
              <a:t>19/12/1441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8792D55-82BD-48A7-8B0D-FE7AF804FB3B}" type="slidenum">
              <a:rPr lang="ar-IQ" smtClean="0"/>
              <a:t>‹#›</a:t>
            </a:fld>
            <a:endParaRPr lang="ar-IQ"/>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84F41F9-1365-4DBF-A2F3-F808277F15EE}" type="datetimeFigureOut">
              <a:rPr lang="ar-IQ" smtClean="0"/>
              <a:t>19/12/1441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8792D55-82BD-48A7-8B0D-FE7AF804FB3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F41F9-1365-4DBF-A2F3-F808277F15EE}" type="datetimeFigureOut">
              <a:rPr lang="ar-IQ" smtClean="0"/>
              <a:t>19/12/1441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8792D55-82BD-48A7-8B0D-FE7AF804FB3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84F41F9-1365-4DBF-A2F3-F808277F15EE}"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8792D55-82BD-48A7-8B0D-FE7AF804FB3B}" type="slidenum">
              <a:rPr lang="ar-IQ" smtClean="0"/>
              <a:t>‹#›</a:t>
            </a:fld>
            <a:endParaRPr lang="ar-IQ"/>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84F41F9-1365-4DBF-A2F3-F808277F15EE}"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8792D55-82BD-48A7-8B0D-FE7AF804FB3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84F41F9-1365-4DBF-A2F3-F808277F15EE}" type="datetimeFigureOut">
              <a:rPr lang="ar-IQ" smtClean="0"/>
              <a:t>19/12/1441</a:t>
            </a:fld>
            <a:endParaRPr lang="ar-IQ"/>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IQ"/>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8792D55-82BD-48A7-8B0D-FE7AF804FB3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sz="6600" dirty="0" smtClean="0"/>
              <a:t>شبكات المعلومات</a:t>
            </a:r>
            <a:endParaRPr lang="ar-IQ" sz="6600" dirty="0"/>
          </a:p>
        </p:txBody>
      </p:sp>
      <p:sp>
        <p:nvSpPr>
          <p:cNvPr id="3" name="عنوان فرعي 2"/>
          <p:cNvSpPr>
            <a:spLocks noGrp="1"/>
          </p:cNvSpPr>
          <p:nvPr>
            <p:ph type="subTitle" idx="1"/>
          </p:nvPr>
        </p:nvSpPr>
        <p:spPr/>
        <p:txBody>
          <a:bodyPr/>
          <a:lstStyle/>
          <a:p>
            <a:r>
              <a:rPr lang="ar-SA" sz="4000" dirty="0" smtClean="0"/>
              <a:t>الدرس</a:t>
            </a:r>
            <a:r>
              <a:rPr lang="ar-IQ" sz="4000" dirty="0" smtClean="0"/>
              <a:t>3</a:t>
            </a:r>
            <a:endParaRPr lang="ar-IQ" sz="4000" dirty="0" smtClean="0"/>
          </a:p>
          <a:p>
            <a:r>
              <a:rPr lang="ar-IQ" sz="4400" dirty="0" smtClean="0"/>
              <a:t>د. سلمان جودي داود</a:t>
            </a:r>
            <a:endParaRPr lang="ar-IQ" sz="4400" dirty="0"/>
          </a:p>
        </p:txBody>
      </p:sp>
    </p:spTree>
    <p:extLst>
      <p:ext uri="{BB962C8B-B14F-4D97-AF65-F5344CB8AC3E}">
        <p14:creationId xmlns:p14="http://schemas.microsoft.com/office/powerpoint/2010/main" val="915273250"/>
      </p:ext>
    </p:extLst>
  </p:cSld>
  <p:clrMapOvr>
    <a:masterClrMapping/>
  </p:clrMapOvr>
  <mc:AlternateContent xmlns:mc="http://schemas.openxmlformats.org/markup-compatibility/2006" xmlns:p14="http://schemas.microsoft.com/office/powerpoint/2010/main">
    <mc:Choice Requires="p14">
      <p:transition spd="slow" p14:dur="2000" advTm="23383"/>
    </mc:Choice>
    <mc:Fallback xmlns="">
      <p:transition spd="slow" advTm="2338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المجالات وخدمات المعلومات التي توفرها الشبكات</a:t>
            </a:r>
            <a:endParaRPr lang="ar-IQ" dirty="0"/>
          </a:p>
        </p:txBody>
      </p:sp>
      <p:sp>
        <p:nvSpPr>
          <p:cNvPr id="3" name="عنصر نائب للمحتوى 2"/>
          <p:cNvSpPr>
            <a:spLocks noGrp="1"/>
          </p:cNvSpPr>
          <p:nvPr>
            <p:ph idx="1"/>
          </p:nvPr>
        </p:nvSpPr>
        <p:spPr/>
        <p:txBody>
          <a:bodyPr>
            <a:normAutofit/>
          </a:bodyPr>
          <a:lstStyle/>
          <a:p>
            <a:pPr marL="0" indent="0">
              <a:buNone/>
            </a:pPr>
            <a:r>
              <a:rPr lang="ar-IQ" sz="3600" dirty="0" smtClean="0"/>
              <a:t>8. خدمة البحث في قواعد البيانات:</a:t>
            </a:r>
          </a:p>
          <a:p>
            <a:pPr marL="0" indent="0">
              <a:buNone/>
            </a:pPr>
            <a:r>
              <a:rPr lang="ar-IQ" sz="3600" dirty="0" smtClean="0"/>
              <a:t>تقوم المكتبة بإتاحة ما تملكه من قواعد بيانات سواء كانت محلية أو خارجية من خلال موقعها على الانترنت بحيث يسمح للمستفيد البحث فيها في أي مكان وفي أي وقت حيث لن يلزم بحضوره الى المكتبة من أجل استخدام هذه القواعد والاستفادة منها، وعادة ما يتم تخصيص اسم المستخدم وكلمة مرور لكل مستفيد يريد الاستفادة من هذه الخدمة. </a:t>
            </a:r>
            <a:endParaRPr lang="ar-IQ" sz="3600" dirty="0"/>
          </a:p>
        </p:txBody>
      </p:sp>
    </p:spTree>
    <p:extLst>
      <p:ext uri="{BB962C8B-B14F-4D97-AF65-F5344CB8AC3E}">
        <p14:creationId xmlns:p14="http://schemas.microsoft.com/office/powerpoint/2010/main" val="3371578043"/>
      </p:ext>
    </p:extLst>
  </p:cSld>
  <p:clrMapOvr>
    <a:masterClrMapping/>
  </p:clrMapOvr>
  <mc:AlternateContent xmlns:mc="http://schemas.openxmlformats.org/markup-compatibility/2006" xmlns:p14="http://schemas.microsoft.com/office/powerpoint/2010/main">
    <mc:Choice Requires="p14">
      <p:transition spd="slow" p14:dur="2000" advTm="122741"/>
    </mc:Choice>
    <mc:Fallback xmlns="">
      <p:transition spd="slow" advTm="122741"/>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المجالات وخدمات المعلومات التي توفرها الشبكات</a:t>
            </a:r>
            <a:endParaRPr lang="ar-IQ" dirty="0"/>
          </a:p>
        </p:txBody>
      </p:sp>
      <p:sp>
        <p:nvSpPr>
          <p:cNvPr id="3" name="عنصر نائب للمحتوى 2"/>
          <p:cNvSpPr>
            <a:spLocks noGrp="1"/>
          </p:cNvSpPr>
          <p:nvPr>
            <p:ph idx="1"/>
          </p:nvPr>
        </p:nvSpPr>
        <p:spPr/>
        <p:txBody>
          <a:bodyPr>
            <a:normAutofit lnSpcReduction="10000"/>
          </a:bodyPr>
          <a:lstStyle/>
          <a:p>
            <a:pPr marL="0" indent="0">
              <a:buNone/>
            </a:pPr>
            <a:r>
              <a:rPr lang="ar-IQ" sz="3600" dirty="0" smtClean="0"/>
              <a:t>9. خدمة الإمداد بمصادر المعلومات:</a:t>
            </a:r>
          </a:p>
          <a:p>
            <a:pPr marL="0" indent="0">
              <a:buNone/>
            </a:pPr>
            <a:r>
              <a:rPr lang="ar-IQ" sz="3600" dirty="0" smtClean="0"/>
              <a:t>يمكن للمكتبة من خلال موقعها على الانترنت تقديم هذه الخدمة للمستفيد وذلك من خلال إنشاء صفحة خاصة بطلب مصادر المعلومات، حيث يتعين على المستفيد تعبئة النموذج المخصص لهذه الخدمة وإرساله إلى المكتبة والتي تقوم بدورها بتأمين المصادر المطلوبة من قبل المستفيدين وارسالها عبر البريد الالكتروني أو احدى الوسائل الالكترونية الاخرى. وهذه الخدمة مفيدة في حالة طلب مصادر معلومات الكترونية</a:t>
            </a:r>
            <a:r>
              <a:rPr lang="ar-IQ" dirty="0" smtClean="0"/>
              <a:t>. </a:t>
            </a:r>
          </a:p>
          <a:p>
            <a:pPr marL="0" indent="0">
              <a:buNone/>
            </a:pPr>
            <a:endParaRPr lang="ar-IQ" dirty="0"/>
          </a:p>
        </p:txBody>
      </p:sp>
    </p:spTree>
    <p:extLst>
      <p:ext uri="{BB962C8B-B14F-4D97-AF65-F5344CB8AC3E}">
        <p14:creationId xmlns:p14="http://schemas.microsoft.com/office/powerpoint/2010/main" val="3059745143"/>
      </p:ext>
    </p:extLst>
  </p:cSld>
  <p:clrMapOvr>
    <a:masterClrMapping/>
  </p:clrMapOvr>
  <mc:AlternateContent xmlns:mc="http://schemas.openxmlformats.org/markup-compatibility/2006" xmlns:p14="http://schemas.microsoft.com/office/powerpoint/2010/main">
    <mc:Choice Requires="p14">
      <p:transition spd="slow" p14:dur="2000" advTm="65721"/>
    </mc:Choice>
    <mc:Fallback xmlns="">
      <p:transition spd="slow" advTm="65721"/>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المجالات وخدمات المعلومات التي توفرها الشبكات</a:t>
            </a:r>
            <a:endParaRPr lang="ar-IQ" dirty="0"/>
          </a:p>
        </p:txBody>
      </p:sp>
      <p:sp>
        <p:nvSpPr>
          <p:cNvPr id="3" name="عنصر نائب للمحتوى 2"/>
          <p:cNvSpPr>
            <a:spLocks noGrp="1"/>
          </p:cNvSpPr>
          <p:nvPr>
            <p:ph idx="1"/>
          </p:nvPr>
        </p:nvSpPr>
        <p:spPr/>
        <p:txBody>
          <a:bodyPr>
            <a:noAutofit/>
          </a:bodyPr>
          <a:lstStyle/>
          <a:p>
            <a:pPr marL="0" indent="0">
              <a:buNone/>
            </a:pPr>
            <a:r>
              <a:rPr lang="ar-IQ" dirty="0" smtClean="0"/>
              <a:t>10. خدمة تدريب المستفيدين:</a:t>
            </a:r>
          </a:p>
          <a:p>
            <a:pPr marL="0" indent="0">
              <a:buNone/>
            </a:pPr>
            <a:r>
              <a:rPr lang="ar-IQ" dirty="0" smtClean="0"/>
              <a:t>وهي تدريب المستفيدين على كيفية الاستفادة من خدمات المكتبات ومراكز المعلومات واستخدام محتوياتها من مصادر المعلومات المختلفة. ويمكن للمكتبات ومراكز المعلومات تقديم هذه الخدمة من خلال مواقعها على الانترنت وذلك بأنشاء صفحات في مواقعها تتضمن أدلة ارشادية ومحاضرات مكتوبة ومصورة لتدريب المستفيدين على استخدام خدمات المكتبة المختلفة منها:</a:t>
            </a:r>
          </a:p>
          <a:p>
            <a:pPr>
              <a:buFontTx/>
              <a:buChar char="-"/>
            </a:pPr>
            <a:r>
              <a:rPr lang="ar-IQ" dirty="0" smtClean="0"/>
              <a:t>تقديم صفحة تعريفية بالمكتبة وأهدافها ورسالتها.</a:t>
            </a:r>
          </a:p>
          <a:p>
            <a:pPr>
              <a:buFontTx/>
              <a:buChar char="-"/>
            </a:pPr>
            <a:r>
              <a:rPr lang="ar-IQ" dirty="0" smtClean="0"/>
              <a:t>إعطاء معلومات عن طريقة تنظيم المكتبة ومحتوياتها.</a:t>
            </a:r>
          </a:p>
          <a:p>
            <a:pPr>
              <a:buFontTx/>
              <a:buChar char="-"/>
            </a:pPr>
            <a:r>
              <a:rPr lang="ar-IQ" dirty="0" smtClean="0"/>
              <a:t>تعليم المستفيد طرق التعامل مع مصادر المعلومات بما فيها المصادر المطبوعة والإلكترونية.</a:t>
            </a:r>
          </a:p>
          <a:p>
            <a:pPr>
              <a:buFontTx/>
              <a:buChar char="-"/>
            </a:pPr>
            <a:r>
              <a:rPr lang="ar-IQ" dirty="0" smtClean="0"/>
              <a:t>خدمات المكتبة.</a:t>
            </a:r>
          </a:p>
          <a:p>
            <a:pPr>
              <a:buFontTx/>
              <a:buChar char="-"/>
            </a:pPr>
            <a:r>
              <a:rPr lang="ar-IQ" dirty="0" smtClean="0"/>
              <a:t>اقسام المكتبة وإداراتها.</a:t>
            </a:r>
          </a:p>
          <a:p>
            <a:pPr>
              <a:buFontTx/>
              <a:buChar char="-"/>
            </a:pPr>
            <a:r>
              <a:rPr lang="ar-IQ" dirty="0" smtClean="0"/>
              <a:t>معلومات اخرى تفيد المستفيد.     </a:t>
            </a:r>
            <a:endParaRPr lang="ar-IQ" dirty="0"/>
          </a:p>
        </p:txBody>
      </p:sp>
    </p:spTree>
    <p:extLst>
      <p:ext uri="{BB962C8B-B14F-4D97-AF65-F5344CB8AC3E}">
        <p14:creationId xmlns:p14="http://schemas.microsoft.com/office/powerpoint/2010/main" val="940994817"/>
      </p:ext>
    </p:extLst>
  </p:cSld>
  <p:clrMapOvr>
    <a:masterClrMapping/>
  </p:clrMapOvr>
  <mc:AlternateContent xmlns:mc="http://schemas.openxmlformats.org/markup-compatibility/2006" xmlns:p14="http://schemas.microsoft.com/office/powerpoint/2010/main">
    <mc:Choice Requires="p14">
      <p:transition spd="slow" p14:dur="2000" advTm="110770"/>
    </mc:Choice>
    <mc:Fallback xmlns="">
      <p:transition spd="slow" advTm="11077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المجالات وخدمات المعلومات التي توفرها الشبكات</a:t>
            </a:r>
            <a:endParaRPr lang="ar-IQ" dirty="0"/>
          </a:p>
        </p:txBody>
      </p:sp>
      <p:sp>
        <p:nvSpPr>
          <p:cNvPr id="3" name="عنصر نائب للمحتوى 2"/>
          <p:cNvSpPr>
            <a:spLocks noGrp="1"/>
          </p:cNvSpPr>
          <p:nvPr>
            <p:ph idx="1"/>
          </p:nvPr>
        </p:nvSpPr>
        <p:spPr/>
        <p:txBody>
          <a:bodyPr/>
          <a:lstStyle/>
          <a:p>
            <a:pPr marL="0" indent="0">
              <a:buNone/>
            </a:pPr>
            <a:r>
              <a:rPr lang="ar-IQ" sz="4400" dirty="0" smtClean="0"/>
              <a:t>11. خدمات اخرى: مثل:</a:t>
            </a:r>
          </a:p>
          <a:p>
            <a:pPr>
              <a:buFontTx/>
              <a:buChar char="-"/>
            </a:pPr>
            <a:r>
              <a:rPr lang="ar-IQ" sz="4400" dirty="0" smtClean="0"/>
              <a:t>التزويد التعاوني</a:t>
            </a:r>
          </a:p>
          <a:p>
            <a:pPr>
              <a:buFontTx/>
              <a:buChar char="-"/>
            </a:pPr>
            <a:r>
              <a:rPr lang="ar-IQ" sz="4400" dirty="0" smtClean="0"/>
              <a:t>التزويد المركزي</a:t>
            </a:r>
          </a:p>
          <a:p>
            <a:pPr>
              <a:buFontTx/>
              <a:buChar char="-"/>
            </a:pPr>
            <a:r>
              <a:rPr lang="ar-IQ" sz="4400" dirty="0" smtClean="0"/>
              <a:t>التنظيم الفني التعاوني</a:t>
            </a:r>
          </a:p>
          <a:p>
            <a:pPr>
              <a:buFontTx/>
              <a:buChar char="-"/>
            </a:pPr>
            <a:r>
              <a:rPr lang="ar-IQ" sz="4400" dirty="0" smtClean="0"/>
              <a:t>التنظيم الفني المركزي</a:t>
            </a:r>
          </a:p>
          <a:p>
            <a:pPr>
              <a:buFontTx/>
              <a:buChar char="-"/>
            </a:pPr>
            <a:endParaRPr lang="ar-IQ" dirty="0" smtClean="0"/>
          </a:p>
          <a:p>
            <a:pPr marL="0" indent="0">
              <a:buNone/>
            </a:pPr>
            <a:endParaRPr lang="ar-IQ" dirty="0"/>
          </a:p>
        </p:txBody>
      </p:sp>
    </p:spTree>
    <p:extLst>
      <p:ext uri="{BB962C8B-B14F-4D97-AF65-F5344CB8AC3E}">
        <p14:creationId xmlns:p14="http://schemas.microsoft.com/office/powerpoint/2010/main" val="1358464114"/>
      </p:ext>
    </p:extLst>
  </p:cSld>
  <p:clrMapOvr>
    <a:masterClrMapping/>
  </p:clrMapOvr>
  <mc:AlternateContent xmlns:mc="http://schemas.openxmlformats.org/markup-compatibility/2006" xmlns:p14="http://schemas.microsoft.com/office/powerpoint/2010/main">
    <mc:Choice Requires="p14">
      <p:transition spd="slow" p14:dur="2000" advTm="218582"/>
    </mc:Choice>
    <mc:Fallback xmlns="">
      <p:transition spd="slow" advTm="21858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7200" dirty="0" smtClean="0"/>
              <a:t>تمارين</a:t>
            </a:r>
            <a:endParaRPr lang="ar-IQ" sz="7200" dirty="0"/>
          </a:p>
        </p:txBody>
      </p:sp>
      <p:sp>
        <p:nvSpPr>
          <p:cNvPr id="3" name="عنصر نائب للمحتوى 2"/>
          <p:cNvSpPr>
            <a:spLocks noGrp="1"/>
          </p:cNvSpPr>
          <p:nvPr>
            <p:ph idx="1"/>
          </p:nvPr>
        </p:nvSpPr>
        <p:spPr/>
        <p:txBody>
          <a:bodyPr>
            <a:normAutofit fontScale="92500" lnSpcReduction="10000"/>
          </a:bodyPr>
          <a:lstStyle/>
          <a:p>
            <a:pPr marL="457200" indent="-457200">
              <a:buAutoNum type="arabicPeriod"/>
            </a:pPr>
            <a:r>
              <a:rPr lang="ar-SA" sz="4300" dirty="0" smtClean="0"/>
              <a:t>ابحث </a:t>
            </a:r>
            <a:r>
              <a:rPr lang="ar-SA" sz="4300" dirty="0"/>
              <a:t>عن احد مواقع المكتبات الجامعية العراقية أو العربية وتعرف على محتوى هذا الموقع</a:t>
            </a:r>
            <a:r>
              <a:rPr lang="ar-IQ" sz="4300" dirty="0" smtClean="0"/>
              <a:t>.</a:t>
            </a:r>
          </a:p>
          <a:p>
            <a:pPr marL="457200" indent="-457200">
              <a:buAutoNum type="arabicPeriod"/>
            </a:pPr>
            <a:r>
              <a:rPr lang="ar-IQ" sz="4300" dirty="0" smtClean="0"/>
              <a:t>قم بالبحث في موقع «المجلات الاكاديمية العلمية العراقية» عن موضوع بحثك للتخرج. </a:t>
            </a:r>
            <a:endParaRPr lang="ar-SA" sz="4300" dirty="0"/>
          </a:p>
          <a:p>
            <a:pPr marL="0" indent="0">
              <a:buNone/>
            </a:pPr>
            <a:r>
              <a:rPr lang="ar-IQ" sz="4300" dirty="0" smtClean="0"/>
              <a:t>  </a:t>
            </a:r>
          </a:p>
          <a:p>
            <a:pPr marL="0" indent="0" algn="ctr">
              <a:buNone/>
            </a:pPr>
            <a:r>
              <a:rPr lang="ar-IQ" sz="4300" dirty="0" smtClean="0"/>
              <a:t>شكرا لكم</a:t>
            </a:r>
          </a:p>
          <a:p>
            <a:pPr marL="0" indent="0">
              <a:buNone/>
            </a:pPr>
            <a:endParaRPr lang="ar-IQ" dirty="0"/>
          </a:p>
          <a:p>
            <a:pPr marL="0" indent="0">
              <a:buNone/>
            </a:pPr>
            <a:endParaRPr lang="ar-IQ" dirty="0" smtClean="0"/>
          </a:p>
          <a:p>
            <a:pPr marL="0" indent="0">
              <a:buNone/>
            </a:pPr>
            <a:r>
              <a:rPr lang="ar-IQ" dirty="0"/>
              <a:t> </a:t>
            </a:r>
            <a:r>
              <a:rPr lang="ar-IQ" dirty="0" smtClean="0"/>
              <a:t>                        </a:t>
            </a:r>
            <a:endParaRPr lang="ar-IQ" dirty="0"/>
          </a:p>
        </p:txBody>
      </p:sp>
    </p:spTree>
    <p:extLst>
      <p:ext uri="{BB962C8B-B14F-4D97-AF65-F5344CB8AC3E}">
        <p14:creationId xmlns:p14="http://schemas.microsoft.com/office/powerpoint/2010/main" val="3722265326"/>
      </p:ext>
    </p:extLst>
  </p:cSld>
  <p:clrMapOvr>
    <a:masterClrMapping/>
  </p:clrMapOvr>
  <mc:AlternateContent xmlns:mc="http://schemas.openxmlformats.org/markup-compatibility/2006" xmlns:p14="http://schemas.microsoft.com/office/powerpoint/2010/main">
    <mc:Choice Requires="p14">
      <p:transition spd="slow" p14:dur="2000" advTm="128511"/>
    </mc:Choice>
    <mc:Fallback xmlns="">
      <p:transition spd="slow" advTm="12851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6000" dirty="0" smtClean="0"/>
              <a:t>فوائد موقع المكتبة</a:t>
            </a:r>
            <a:endParaRPr lang="ar-IQ" sz="6000" dirty="0"/>
          </a:p>
        </p:txBody>
      </p:sp>
      <p:sp>
        <p:nvSpPr>
          <p:cNvPr id="3" name="عنصر نائب للمحتوى 2"/>
          <p:cNvSpPr>
            <a:spLocks noGrp="1"/>
          </p:cNvSpPr>
          <p:nvPr>
            <p:ph idx="1"/>
          </p:nvPr>
        </p:nvSpPr>
        <p:spPr/>
        <p:txBody>
          <a:bodyPr>
            <a:normAutofit/>
          </a:bodyPr>
          <a:lstStyle/>
          <a:p>
            <a:pPr marL="514350" indent="-514350">
              <a:buAutoNum type="arabicPeriod"/>
            </a:pPr>
            <a:r>
              <a:rPr lang="ar-SA" sz="3600" dirty="0" smtClean="0"/>
              <a:t>محاولة اختصار المسافات، وإلغاء أو تقصير بعض الحواجز المكانية والزمانية للمستفيد من خدمات المعلومات التي تقدمها المكتبة أو مؤسسة المعلومات، ومنها اختصار أوقات الذهاب والإياب بالنسبة للمستفيد.</a:t>
            </a:r>
          </a:p>
          <a:p>
            <a:pPr marL="514350" indent="-514350">
              <a:buAutoNum type="arabicPeriod"/>
            </a:pPr>
            <a:r>
              <a:rPr lang="ar-SA" sz="3600" dirty="0" smtClean="0"/>
              <a:t>تأكيد التزام المكتبة أو مؤسسة المعلومات اتجاه المستفيد في تقديم خدمات معلومات متميزة ترقى الى مستوى الجودة في الخدمات المطلوبة. </a:t>
            </a:r>
            <a:endParaRPr lang="ar-IQ" sz="3600" dirty="0"/>
          </a:p>
        </p:txBody>
      </p:sp>
    </p:spTree>
    <p:extLst>
      <p:ext uri="{BB962C8B-B14F-4D97-AF65-F5344CB8AC3E}">
        <p14:creationId xmlns:p14="http://schemas.microsoft.com/office/powerpoint/2010/main" val="3830940308"/>
      </p:ext>
    </p:extLst>
  </p:cSld>
  <p:clrMapOvr>
    <a:masterClrMapping/>
  </p:clrMapOvr>
  <mc:AlternateContent xmlns:mc="http://schemas.openxmlformats.org/markup-compatibility/2006" xmlns:p14="http://schemas.microsoft.com/office/powerpoint/2010/main">
    <mc:Choice Requires="p14">
      <p:transition spd="slow" p14:dur="2000" advTm="152608"/>
    </mc:Choice>
    <mc:Fallback xmlns="">
      <p:transition spd="slow" advTm="15260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6000" dirty="0" smtClean="0"/>
              <a:t>فوائد موقع المكتبة</a:t>
            </a:r>
            <a:endParaRPr lang="ar-IQ" sz="6000" dirty="0"/>
          </a:p>
        </p:txBody>
      </p:sp>
      <p:sp>
        <p:nvSpPr>
          <p:cNvPr id="3" name="عنصر نائب للمحتوى 2"/>
          <p:cNvSpPr>
            <a:spLocks noGrp="1"/>
          </p:cNvSpPr>
          <p:nvPr>
            <p:ph idx="1"/>
          </p:nvPr>
        </p:nvSpPr>
        <p:spPr/>
        <p:txBody>
          <a:bodyPr/>
          <a:lstStyle/>
          <a:p>
            <a:pPr marL="0" indent="0">
              <a:buNone/>
            </a:pPr>
            <a:r>
              <a:rPr lang="ar-SA" sz="3600" dirty="0" smtClean="0"/>
              <a:t>3. الاقتصاد في التكلفة، من حيث الوقت والجهد والمال المبذول، من قبل العاملين في المكتبة أو المؤسسة.</a:t>
            </a:r>
          </a:p>
          <a:p>
            <a:pPr marL="0" indent="0">
              <a:buNone/>
            </a:pPr>
            <a:r>
              <a:rPr lang="ar-SA" sz="3600" dirty="0" smtClean="0"/>
              <a:t>4. توظيف مختلف أنواع تقنيات الاتصالات والمعلومات الحديثة وتطبيقاتها، في مجال تقديم خدمات المعلومات للمستفيدين.</a:t>
            </a:r>
          </a:p>
          <a:p>
            <a:pPr marL="0" indent="0">
              <a:buNone/>
            </a:pPr>
            <a:r>
              <a:rPr lang="ar-SA" sz="3600" dirty="0" smtClean="0"/>
              <a:t>5. التحري عن طرق ووسائل جديدة للتواصل والحوار بين المستفيد وأخصائي المعلومات في المكتبات ومؤسسات المعلومات المختلفة. </a:t>
            </a:r>
          </a:p>
          <a:p>
            <a:pPr marL="0" indent="0">
              <a:buNone/>
            </a:pPr>
            <a:endParaRPr lang="ar-IQ" dirty="0"/>
          </a:p>
        </p:txBody>
      </p:sp>
    </p:spTree>
    <p:extLst>
      <p:ext uri="{BB962C8B-B14F-4D97-AF65-F5344CB8AC3E}">
        <p14:creationId xmlns:p14="http://schemas.microsoft.com/office/powerpoint/2010/main" val="2210926796"/>
      </p:ext>
    </p:extLst>
  </p:cSld>
  <p:clrMapOvr>
    <a:masterClrMapping/>
  </p:clrMapOvr>
  <mc:AlternateContent xmlns:mc="http://schemas.openxmlformats.org/markup-compatibility/2006" xmlns:p14="http://schemas.microsoft.com/office/powerpoint/2010/main">
    <mc:Choice Requires="p14">
      <p:transition spd="slow" p14:dur="2000" advTm="168921"/>
    </mc:Choice>
    <mc:Fallback xmlns="">
      <p:transition spd="slow" advTm="16892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المجالات وخدمات المعلومات التي توفرها الشبكات</a:t>
            </a:r>
            <a:endParaRPr lang="ar-IQ" dirty="0"/>
          </a:p>
        </p:txBody>
      </p:sp>
      <p:sp>
        <p:nvSpPr>
          <p:cNvPr id="3" name="عنصر نائب للمحتوى 2"/>
          <p:cNvSpPr>
            <a:spLocks noGrp="1"/>
          </p:cNvSpPr>
          <p:nvPr>
            <p:ph idx="1"/>
          </p:nvPr>
        </p:nvSpPr>
        <p:spPr/>
        <p:txBody>
          <a:bodyPr/>
          <a:lstStyle/>
          <a:p>
            <a:pPr marL="0" indent="0">
              <a:buNone/>
            </a:pPr>
            <a:r>
              <a:rPr lang="ar-SA" sz="3200" dirty="0" smtClean="0"/>
              <a:t>تعرف خدمات المعلومات بانها جميع النشاطات المباشرة وغير المباشرة التي يقوم بها العاملون في المكتبات ومؤسسات المعلومات لمساعدة المستفيدين في الوصول الى المعلومات المطلوبة، بأسهل الطرق وأيسرها، وبشكل فاعل وجيد.</a:t>
            </a:r>
          </a:p>
          <a:p>
            <a:pPr marL="0" indent="0">
              <a:buNone/>
            </a:pPr>
            <a:endParaRPr lang="ar-SA" sz="3200" dirty="0" smtClean="0"/>
          </a:p>
          <a:p>
            <a:pPr marL="0" indent="0">
              <a:buNone/>
            </a:pPr>
            <a:r>
              <a:rPr lang="ar-SA" sz="3200" b="1" dirty="0" smtClean="0"/>
              <a:t>ومن أهم تلك الخدمات الحديثة ما يأتي:</a:t>
            </a:r>
          </a:p>
          <a:p>
            <a:pPr marL="0" indent="0">
              <a:buNone/>
            </a:pPr>
            <a:endParaRPr lang="ar-SA" dirty="0"/>
          </a:p>
        </p:txBody>
      </p:sp>
    </p:spTree>
    <p:extLst>
      <p:ext uri="{BB962C8B-B14F-4D97-AF65-F5344CB8AC3E}">
        <p14:creationId xmlns:p14="http://schemas.microsoft.com/office/powerpoint/2010/main" val="1119473728"/>
      </p:ext>
    </p:extLst>
  </p:cSld>
  <p:clrMapOvr>
    <a:masterClrMapping/>
  </p:clrMapOvr>
  <mc:AlternateContent xmlns:mc="http://schemas.openxmlformats.org/markup-compatibility/2006" xmlns:p14="http://schemas.microsoft.com/office/powerpoint/2010/main">
    <mc:Choice Requires="p14">
      <p:transition spd="slow" p14:dur="2000" advTm="99333"/>
    </mc:Choice>
    <mc:Fallback xmlns="">
      <p:transition spd="slow" advTm="9933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المجالات وخدمات المعلومات التي توفرها الشبكات</a:t>
            </a:r>
            <a:endParaRPr lang="ar-IQ" dirty="0"/>
          </a:p>
        </p:txBody>
      </p:sp>
      <p:sp>
        <p:nvSpPr>
          <p:cNvPr id="3" name="عنصر نائب للمحتوى 2"/>
          <p:cNvSpPr>
            <a:spLocks noGrp="1"/>
          </p:cNvSpPr>
          <p:nvPr>
            <p:ph idx="1"/>
          </p:nvPr>
        </p:nvSpPr>
        <p:spPr/>
        <p:txBody>
          <a:bodyPr>
            <a:noAutofit/>
          </a:bodyPr>
          <a:lstStyle/>
          <a:p>
            <a:pPr marL="514350" indent="-514350" algn="just">
              <a:buAutoNum type="arabicPeriod"/>
            </a:pPr>
            <a:r>
              <a:rPr lang="ar-SA" sz="3200" dirty="0" smtClean="0"/>
              <a:t>الخدمة المرجعية/ ونعني بها معاونة المستفيدين على اختلاف مستوياتهم في الحصول على الإنتاج الفكري أو المعلومات التي يريدونها عن طريق الإرشاد والتوضيح والإعلام.</a:t>
            </a:r>
          </a:p>
          <a:p>
            <a:pPr marL="514350" indent="-514350" algn="just">
              <a:buAutoNum type="arabicPeriod"/>
            </a:pPr>
            <a:r>
              <a:rPr lang="ar-SA" sz="3200" dirty="0" smtClean="0"/>
              <a:t>تسهيل وتفعيل خدمات التواصل الالكتروني عبر التراسل والمحادثة. حيق تقوم مثل هذه التسهيلات على تأمين التفاعل المباشر بين المستفيد والمكتبة. والهدف الرئيسي من هذه الخدمة هو الإجابة على الأسئلة ذات الطابع السريع.</a:t>
            </a:r>
            <a:endParaRPr lang="ar-IQ" sz="3200" dirty="0"/>
          </a:p>
        </p:txBody>
      </p:sp>
    </p:spTree>
    <p:extLst>
      <p:ext uri="{BB962C8B-B14F-4D97-AF65-F5344CB8AC3E}">
        <p14:creationId xmlns:p14="http://schemas.microsoft.com/office/powerpoint/2010/main" val="3422176122"/>
      </p:ext>
    </p:extLst>
  </p:cSld>
  <p:clrMapOvr>
    <a:masterClrMapping/>
  </p:clrMapOvr>
  <mc:AlternateContent xmlns:mc="http://schemas.openxmlformats.org/markup-compatibility/2006" xmlns:p14="http://schemas.microsoft.com/office/powerpoint/2010/main">
    <mc:Choice Requires="p14">
      <p:transition spd="slow" p14:dur="2000" advTm="222163"/>
    </mc:Choice>
    <mc:Fallback xmlns="">
      <p:transition spd="slow" advTm="22216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المجالات وخدمات المعلومات التي توفرها الشبكات</a:t>
            </a:r>
            <a:endParaRPr lang="ar-IQ" dirty="0"/>
          </a:p>
        </p:txBody>
      </p:sp>
      <p:sp>
        <p:nvSpPr>
          <p:cNvPr id="3" name="عنصر نائب للمحتوى 2"/>
          <p:cNvSpPr>
            <a:spLocks noGrp="1"/>
          </p:cNvSpPr>
          <p:nvPr>
            <p:ph idx="1"/>
          </p:nvPr>
        </p:nvSpPr>
        <p:spPr/>
        <p:txBody>
          <a:bodyPr>
            <a:noAutofit/>
          </a:bodyPr>
          <a:lstStyle/>
          <a:p>
            <a:pPr marL="0" indent="0">
              <a:buNone/>
            </a:pPr>
            <a:r>
              <a:rPr lang="ar-SA" sz="3200" dirty="0" smtClean="0"/>
              <a:t>3. البحث في فهارس المكتبات. حيث اتاحت شبكات المعلومات وخصوصا الانترنت الوصول الى عدد كبير من فهارس المكتبات في العالم. </a:t>
            </a:r>
          </a:p>
          <a:p>
            <a:pPr marL="0" indent="0">
              <a:buNone/>
            </a:pPr>
            <a:r>
              <a:rPr lang="ar-SA" sz="3200" dirty="0" smtClean="0"/>
              <a:t>4. خدمة الاعارة: اتجهت العديد من المكتبات الى تحسين عمليات الاعارة، حيث أصبحت تتم بواسطة شبكات المعلومات المحوسبة في جميع اجراءاتها وعملياتها. حيث اصبح باستطاعة المستفيد الاتي:</a:t>
            </a:r>
          </a:p>
          <a:p>
            <a:pPr marL="0" indent="0">
              <a:buNone/>
            </a:pPr>
            <a:r>
              <a:rPr lang="ar-SA" sz="3200" dirty="0" smtClean="0"/>
              <a:t>4-1. حجز أي مصدر من مقتنيات المكتبة بقصد استعارته مستقبلا.</a:t>
            </a:r>
            <a:endParaRPr lang="ar-IQ" sz="3200" dirty="0"/>
          </a:p>
        </p:txBody>
      </p:sp>
    </p:spTree>
    <p:extLst>
      <p:ext uri="{BB962C8B-B14F-4D97-AF65-F5344CB8AC3E}">
        <p14:creationId xmlns:p14="http://schemas.microsoft.com/office/powerpoint/2010/main" val="925016819"/>
      </p:ext>
    </p:extLst>
  </p:cSld>
  <p:clrMapOvr>
    <a:masterClrMapping/>
  </p:clrMapOvr>
  <mc:AlternateContent xmlns:mc="http://schemas.openxmlformats.org/markup-compatibility/2006" xmlns:p14="http://schemas.microsoft.com/office/powerpoint/2010/main">
    <mc:Choice Requires="p14">
      <p:transition spd="slow" p14:dur="2000" advTm="203134"/>
    </mc:Choice>
    <mc:Fallback xmlns="">
      <p:transition spd="slow" advTm="20313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المجالات وخدمات المعلومات التي توفرها الشبكات</a:t>
            </a:r>
            <a:endParaRPr lang="ar-IQ" dirty="0"/>
          </a:p>
        </p:txBody>
      </p:sp>
      <p:sp>
        <p:nvSpPr>
          <p:cNvPr id="3" name="عنصر نائب للمحتوى 2"/>
          <p:cNvSpPr>
            <a:spLocks noGrp="1"/>
          </p:cNvSpPr>
          <p:nvPr>
            <p:ph idx="1"/>
          </p:nvPr>
        </p:nvSpPr>
        <p:spPr/>
        <p:txBody>
          <a:bodyPr/>
          <a:lstStyle/>
          <a:p>
            <a:pPr marL="0" indent="0">
              <a:buNone/>
            </a:pPr>
            <a:r>
              <a:rPr lang="ar-SA" sz="3600" dirty="0" smtClean="0"/>
              <a:t>4-2. تصوير بعض الصفحات من بعض المصادر وارسالها الى المستفيد وخصوصا فيما يتعلق بالمصادر التي لا يمكن اعارتها خارج المكتبة. </a:t>
            </a:r>
          </a:p>
          <a:p>
            <a:pPr marL="0" indent="0">
              <a:buNone/>
            </a:pPr>
            <a:r>
              <a:rPr lang="ar-SA" sz="3600" dirty="0" smtClean="0"/>
              <a:t>4-3. السماح للمستفيد بتجديد ما لديه من مواد معارة مسبقا.</a:t>
            </a:r>
          </a:p>
          <a:p>
            <a:pPr marL="0" indent="0">
              <a:buNone/>
            </a:pPr>
            <a:r>
              <a:rPr lang="ar-SA" sz="3600" dirty="0" smtClean="0"/>
              <a:t>4-4. اشعار المكتبة للمستفيد بانتهاء مدة الإعارة للمواد التي استعارها وذلك من خلال قنوات التواصل الالكتروني المستخدمة.</a:t>
            </a:r>
          </a:p>
          <a:p>
            <a:pPr marL="0" indent="0">
              <a:buNone/>
            </a:pPr>
            <a:endParaRPr lang="ar-SA" dirty="0" smtClean="0"/>
          </a:p>
        </p:txBody>
      </p:sp>
    </p:spTree>
    <p:extLst>
      <p:ext uri="{BB962C8B-B14F-4D97-AF65-F5344CB8AC3E}">
        <p14:creationId xmlns:p14="http://schemas.microsoft.com/office/powerpoint/2010/main" val="4036927687"/>
      </p:ext>
    </p:extLst>
  </p:cSld>
  <p:clrMapOvr>
    <a:masterClrMapping/>
  </p:clrMapOvr>
  <mc:AlternateContent xmlns:mc="http://schemas.openxmlformats.org/markup-compatibility/2006" xmlns:p14="http://schemas.microsoft.com/office/powerpoint/2010/main">
    <mc:Choice Requires="p14">
      <p:transition spd="slow" p14:dur="2000" advTm="98006"/>
    </mc:Choice>
    <mc:Fallback xmlns="">
      <p:transition spd="slow" advTm="9800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المجالات وخدمات المعلومات التي توفرها الشبكات</a:t>
            </a:r>
            <a:endParaRPr lang="ar-IQ" dirty="0"/>
          </a:p>
        </p:txBody>
      </p:sp>
      <p:sp>
        <p:nvSpPr>
          <p:cNvPr id="3" name="عنصر نائب للمحتوى 2"/>
          <p:cNvSpPr>
            <a:spLocks noGrp="1"/>
          </p:cNvSpPr>
          <p:nvPr>
            <p:ph idx="1"/>
          </p:nvPr>
        </p:nvSpPr>
        <p:spPr/>
        <p:txBody>
          <a:bodyPr>
            <a:normAutofit/>
          </a:bodyPr>
          <a:lstStyle/>
          <a:p>
            <a:pPr marL="0" indent="0">
              <a:buNone/>
            </a:pPr>
            <a:r>
              <a:rPr lang="ar-SA" sz="2800" dirty="0" smtClean="0"/>
              <a:t>5. خدمة الإعارة المتبادلة: تعتبر الإعارة المتبادلة بين المكتبات من أقدم أشكال النشاط التعاوني، ويمكن للمكتبات أن تعقد فيما بينها اتفاقات تغطي مختلف جوانب تبادل الاعارة. ويتم وضع قواعد لتبادل الإعارة عادة على المستوى الوطني وذلك لتحديد الظروف التي تتم فيها الإعارات وأنواع المواد المسموح بإعارتها ومدة الإعارة وغير ذلك..</a:t>
            </a:r>
          </a:p>
          <a:p>
            <a:pPr marL="0" indent="0">
              <a:buNone/>
            </a:pPr>
            <a:endParaRPr lang="ar-SA" sz="2800" dirty="0"/>
          </a:p>
          <a:p>
            <a:pPr marL="0" indent="0">
              <a:buNone/>
            </a:pPr>
            <a:r>
              <a:rPr lang="ar-IQ" sz="2800" dirty="0" smtClean="0"/>
              <a:t>6. خدمة الاحاطة الجارية:</a:t>
            </a:r>
          </a:p>
          <a:p>
            <a:pPr marL="0" indent="0">
              <a:buNone/>
            </a:pPr>
            <a:r>
              <a:rPr lang="ar-IQ" sz="2800" dirty="0" smtClean="0"/>
              <a:t>وهي احاطة المستفيدين بكل ما يصل  الى المكتبة من مصادر معلومات جديدة. ويمكن لشبكة المكتبات أو المكتبة من خلال موقعها على الانترنت تقديم هذه الخدمة من خلال:</a:t>
            </a:r>
            <a:endParaRPr lang="ar-IQ" sz="2800" dirty="0"/>
          </a:p>
        </p:txBody>
      </p:sp>
    </p:spTree>
    <p:extLst>
      <p:ext uri="{BB962C8B-B14F-4D97-AF65-F5344CB8AC3E}">
        <p14:creationId xmlns:p14="http://schemas.microsoft.com/office/powerpoint/2010/main" val="1331327644"/>
      </p:ext>
    </p:extLst>
  </p:cSld>
  <p:clrMapOvr>
    <a:masterClrMapping/>
  </p:clrMapOvr>
  <mc:AlternateContent xmlns:mc="http://schemas.openxmlformats.org/markup-compatibility/2006" xmlns:p14="http://schemas.microsoft.com/office/powerpoint/2010/main">
    <mc:Choice Requires="p14">
      <p:transition spd="slow" p14:dur="2000" advTm="125086"/>
    </mc:Choice>
    <mc:Fallback xmlns="">
      <p:transition spd="slow" advTm="12508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المجالات وخدمات المعلومات التي توفرها الشبكات</a:t>
            </a:r>
            <a:endParaRPr lang="ar-IQ" dirty="0"/>
          </a:p>
        </p:txBody>
      </p:sp>
      <p:sp>
        <p:nvSpPr>
          <p:cNvPr id="3" name="عنصر نائب للمحتوى 2"/>
          <p:cNvSpPr>
            <a:spLocks noGrp="1"/>
          </p:cNvSpPr>
          <p:nvPr>
            <p:ph idx="1"/>
          </p:nvPr>
        </p:nvSpPr>
        <p:spPr/>
        <p:txBody>
          <a:bodyPr>
            <a:noAutofit/>
          </a:bodyPr>
          <a:lstStyle/>
          <a:p>
            <a:pPr marL="0" indent="0">
              <a:buNone/>
            </a:pPr>
            <a:r>
              <a:rPr lang="ar-IQ" sz="2800" dirty="0" smtClean="0"/>
              <a:t>6-1. عرض </a:t>
            </a:r>
            <a:r>
              <a:rPr lang="ar-IQ" sz="2800" smtClean="0"/>
              <a:t>قوائم بالمقيات </a:t>
            </a:r>
            <a:r>
              <a:rPr lang="ar-IQ" sz="2800" dirty="0" smtClean="0"/>
              <a:t>الجديدة.</a:t>
            </a:r>
          </a:p>
          <a:p>
            <a:pPr marL="0" indent="0">
              <a:buNone/>
            </a:pPr>
            <a:r>
              <a:rPr lang="ar-IQ" sz="2800" dirty="0" smtClean="0"/>
              <a:t>6-2. التعريف بالأنشطة الجارية بالمكتبة.</a:t>
            </a:r>
          </a:p>
          <a:p>
            <a:pPr marL="0" indent="0">
              <a:buNone/>
            </a:pPr>
            <a:r>
              <a:rPr lang="ar-IQ" sz="2800" dirty="0" smtClean="0"/>
              <a:t>6-3. خدمة عروض الكتب.</a:t>
            </a:r>
          </a:p>
          <a:p>
            <a:pPr marL="0" indent="0">
              <a:buNone/>
            </a:pPr>
            <a:r>
              <a:rPr lang="ar-IQ" sz="2800" dirty="0" smtClean="0"/>
              <a:t>6-4. عرض شريط اخباري.</a:t>
            </a:r>
            <a:endParaRPr lang="ar-IQ" sz="2800" dirty="0"/>
          </a:p>
          <a:p>
            <a:pPr marL="0" indent="0">
              <a:buNone/>
            </a:pPr>
            <a:r>
              <a:rPr lang="ar-IQ" sz="2800" dirty="0" smtClean="0"/>
              <a:t>7. خدمة البث الانتقائي للمعلومات:</a:t>
            </a:r>
          </a:p>
          <a:p>
            <a:pPr marL="0" indent="0">
              <a:buNone/>
            </a:pPr>
            <a:r>
              <a:rPr lang="ar-IQ" sz="2800" dirty="0" smtClean="0"/>
              <a:t>تقدم هذه لمستفيد معين وهي تهدف الى تزويد كل مستفيد بصفة دورية أسبوعيا أو نصف شهريا بالمعلومات أو البيانات التي تدخل ضمن نطاق اهتمامه دون سؤال من جانبه.</a:t>
            </a:r>
          </a:p>
          <a:p>
            <a:pPr marL="0" indent="0">
              <a:buNone/>
            </a:pPr>
            <a:r>
              <a:rPr lang="ar-IQ" sz="2800" dirty="0" smtClean="0"/>
              <a:t>وتقدم المكتبة أو شبكة المكتبات هذه الخدمة من خلال ارسال رسالة الى المستفيد عبر البريد الالكتروني أو شبكات التواصل الاجتماعي أو من خلال موقعها بعد اعطاء المستفيد اسم مستخدم وكلمة مرور.</a:t>
            </a:r>
            <a:endParaRPr lang="ar-IQ" sz="2800" dirty="0"/>
          </a:p>
        </p:txBody>
      </p:sp>
    </p:spTree>
    <p:extLst>
      <p:ext uri="{BB962C8B-B14F-4D97-AF65-F5344CB8AC3E}">
        <p14:creationId xmlns:p14="http://schemas.microsoft.com/office/powerpoint/2010/main" val="3520563626"/>
      </p:ext>
    </p:extLst>
  </p:cSld>
  <p:clrMapOvr>
    <a:masterClrMapping/>
  </p:clrMapOvr>
  <mc:AlternateContent xmlns:mc="http://schemas.openxmlformats.org/markup-compatibility/2006" xmlns:p14="http://schemas.microsoft.com/office/powerpoint/2010/main">
    <mc:Choice Requires="p14">
      <p:transition spd="slow" p14:dur="2000" advTm="152643"/>
    </mc:Choice>
    <mc:Fallback xmlns="">
      <p:transition spd="slow" advTm="152643"/>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ضوح">
  <a:themeElements>
    <a:clrScheme name="وضوح">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ضوح">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247</TotalTime>
  <Words>873</Words>
  <Application>Microsoft Office PowerPoint</Application>
  <PresentationFormat>عرض على الشاشة (3:4)‏</PresentationFormat>
  <Paragraphs>67</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وضوح</vt:lpstr>
      <vt:lpstr>شبكات المعلومات</vt:lpstr>
      <vt:lpstr>فوائد موقع المكتبة</vt:lpstr>
      <vt:lpstr>فوائد موقع المكتبة</vt:lpstr>
      <vt:lpstr>المجالات وخدمات المعلومات التي توفرها الشبكات</vt:lpstr>
      <vt:lpstr>المجالات وخدمات المعلومات التي توفرها الشبكات</vt:lpstr>
      <vt:lpstr>المجالات وخدمات المعلومات التي توفرها الشبكات</vt:lpstr>
      <vt:lpstr>المجالات وخدمات المعلومات التي توفرها الشبكات</vt:lpstr>
      <vt:lpstr>المجالات وخدمات المعلومات التي توفرها الشبكات</vt:lpstr>
      <vt:lpstr>المجالات وخدمات المعلومات التي توفرها الشبكات</vt:lpstr>
      <vt:lpstr>المجالات وخدمات المعلومات التي توفرها الشبكات</vt:lpstr>
      <vt:lpstr>المجالات وخدمات المعلومات التي توفرها الشبكات</vt:lpstr>
      <vt:lpstr>المجالات وخدمات المعلومات التي توفرها الشبكات</vt:lpstr>
      <vt:lpstr>المجالات وخدمات المعلومات التي توفرها الشبكات</vt:lpstr>
      <vt:lpstr>تمارين</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شبكات المعلومات</dc:title>
  <dc:creator>Dr.salman</dc:creator>
  <cp:lastModifiedBy>1BrotherCenter</cp:lastModifiedBy>
  <cp:revision>38</cp:revision>
  <dcterms:created xsi:type="dcterms:W3CDTF">2020-03-04T06:20:36Z</dcterms:created>
  <dcterms:modified xsi:type="dcterms:W3CDTF">2020-08-08T21:58:51Z</dcterms:modified>
</cp:coreProperties>
</file>